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1"/>
  </p:notesMasterIdLst>
  <p:sldIdLst>
    <p:sldId id="256" r:id="rId2"/>
    <p:sldId id="257" r:id="rId3"/>
    <p:sldId id="258" r:id="rId4"/>
    <p:sldId id="263" r:id="rId5"/>
    <p:sldId id="259" r:id="rId6"/>
    <p:sldId id="264" r:id="rId7"/>
    <p:sldId id="260" r:id="rId8"/>
    <p:sldId id="261" r:id="rId9"/>
    <p:sldId id="262"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f43f0a7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f43f0a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anielnels/Project-1-Get-Cultured"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danielnels.github.io/Project-1-Get-Culture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AU" dirty="0"/>
              <a:t>Get Cultured</a:t>
            </a: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FFFFFF"/>
                </a:solidFill>
                <a:highlight>
                  <a:srgbClr val="FF0000"/>
                </a:highlight>
              </a:rPr>
              <a:t>An Art Search Engine</a:t>
            </a:r>
            <a:endParaRPr lang="en-US" dirty="0">
              <a:highlight>
                <a:srgbClr val="FFFF00"/>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189235" y="270948"/>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Elevator pitch</a:t>
            </a:r>
            <a:endParaRPr dirty="0"/>
          </a:p>
        </p:txBody>
      </p:sp>
      <p:sp>
        <p:nvSpPr>
          <p:cNvPr id="3" name="Google Shape;66;p15">
            <a:extLst>
              <a:ext uri="{FF2B5EF4-FFF2-40B4-BE49-F238E27FC236}">
                <a16:creationId xmlns:a16="http://schemas.microsoft.com/office/drawing/2014/main" id="{0B89C3B3-5595-4A78-8AE3-58E5D445B0F6}"/>
              </a:ext>
            </a:extLst>
          </p:cNvPr>
          <p:cNvSpPr txBox="1">
            <a:spLocks/>
          </p:cNvSpPr>
          <p:nvPr/>
        </p:nvSpPr>
        <p:spPr>
          <a:xfrm>
            <a:off x="311700" y="1256680"/>
            <a:ext cx="8520600" cy="3416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14300" lvl="0" indent="-342900">
              <a:buSzPts val="1800"/>
              <a:buFont typeface="Arial"/>
              <a:buChar char="●"/>
              <a:tabLst>
                <a:tab pos="457200" algn="l"/>
              </a:tabLst>
            </a:pPr>
            <a:r>
              <a:rPr lang="en-US" dirty="0"/>
              <a:t>In a world of Netflix, Foxtel, Stan, Marvel, Prime and the list goes on and on, the team at Ultimate Victory wanted to introduce some culture back it to peoples lives by developing an app called, “Get Cultured”  </a:t>
            </a:r>
          </a:p>
          <a:p>
            <a:pPr lvl="0">
              <a:buSzPts val="1800"/>
              <a:tabLst>
                <a:tab pos="457200" algn="l"/>
              </a:tabLst>
            </a:pPr>
            <a:endParaRPr lang="en-AU" dirty="0"/>
          </a:p>
          <a:p>
            <a:pPr marL="114300" lvl="0" indent="-342900">
              <a:buSzPts val="1800"/>
              <a:buFont typeface="Arial"/>
              <a:buChar char="●"/>
              <a:tabLst>
                <a:tab pos="457200" algn="l"/>
              </a:tabLst>
            </a:pPr>
            <a:r>
              <a:rPr lang="en-US" dirty="0"/>
              <a:t>The Team consisting of Kyle, </a:t>
            </a:r>
            <a:r>
              <a:rPr lang="en-US" dirty="0" err="1"/>
              <a:t>Khine</a:t>
            </a:r>
            <a:r>
              <a:rPr lang="en-US" dirty="0"/>
              <a:t> and Dan determined the best way to do this was by building a  “Search Engine”. A search engine was chosen because it’s the world’s most popular platform for online traffic, as roughly 92% of all search data goes through a search engine. .</a:t>
            </a:r>
          </a:p>
          <a:p>
            <a:pPr lvl="0">
              <a:buSzPts val="1800"/>
              <a:tabLst>
                <a:tab pos="457200" algn="l"/>
              </a:tabLst>
            </a:pPr>
            <a:endParaRPr lang="en-AU" dirty="0"/>
          </a:p>
          <a:p>
            <a:pPr marL="114300" lvl="0" indent="-342900">
              <a:buSzPts val="1800"/>
              <a:buFont typeface="Arial"/>
              <a:buChar char="●"/>
              <a:tabLst>
                <a:tab pos="457200" algn="l"/>
              </a:tabLst>
            </a:pPr>
            <a:r>
              <a:rPr lang="en-US" dirty="0"/>
              <a:t>The App “Get Cultured” is a search engine consisting of fine </a:t>
            </a:r>
            <a:r>
              <a:rPr lang="en-AU" dirty="0"/>
              <a:t>Art Collections from all over the world where users can search popular Arts easily by Artist’s name, Painting-title, Culture or Period and all from the comfort of your couch.</a:t>
            </a:r>
          </a:p>
          <a:p>
            <a:pPr lvl="0">
              <a:buSzPts val="1800"/>
              <a:tabLst>
                <a:tab pos="457200" algn="l"/>
              </a:tabLst>
            </a:pPr>
            <a:endParaRPr lang="en-AU" dirty="0"/>
          </a:p>
          <a:p>
            <a:pPr marL="114300" lvl="0" indent="-342900">
              <a:buSzPts val="1800"/>
              <a:buFont typeface="Arial"/>
              <a:buChar char="●"/>
              <a:tabLst>
                <a:tab pos="457200" algn="l"/>
              </a:tabLst>
            </a:pPr>
            <a:r>
              <a:rPr lang="en-AU" dirty="0"/>
              <a:t>The app is perfect as a self educational tool, great for quiz nights or impressing a future love interest. </a:t>
            </a:r>
          </a:p>
          <a:p>
            <a:pPr marL="114300">
              <a:buSzPts val="1800"/>
              <a:tabLst>
                <a:tab pos="457200" algn="l"/>
              </a:tabLst>
            </a:pPr>
            <a:endParaRPr lang="en-AU" dirty="0"/>
          </a:p>
          <a:p>
            <a:pPr marL="114300">
              <a:buSzPts val="1800"/>
            </a:pPr>
            <a:endParaRPr lang="en-AU" dirty="0"/>
          </a:p>
          <a:p>
            <a:pPr marL="457200" indent="-342900">
              <a:buSzPts val="1800"/>
              <a:buFont typeface="Arial"/>
              <a:buChar char="●"/>
            </a:pPr>
            <a:endParaRPr lang="en-AU" dirty="0"/>
          </a:p>
          <a:p>
            <a:pPr marL="114300">
              <a:buSzPts val="1800"/>
            </a:pPr>
            <a:endParaRPr lang="en-US" dirty="0"/>
          </a:p>
          <a:p>
            <a:pPr marL="457200" indent="-342900">
              <a:buSzPts val="1800"/>
              <a:buFont typeface="Arial"/>
              <a:buChar char="●"/>
            </a:pP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571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Concept</a:t>
            </a:r>
            <a:endParaRPr dirty="0"/>
          </a:p>
        </p:txBody>
      </p:sp>
      <p:sp>
        <p:nvSpPr>
          <p:cNvPr id="66" name="Google Shape;66;p15"/>
          <p:cNvSpPr txBox="1">
            <a:spLocks noGrp="1"/>
          </p:cNvSpPr>
          <p:nvPr>
            <p:ph type="body" idx="1"/>
          </p:nvPr>
        </p:nvSpPr>
        <p:spPr>
          <a:xfrm>
            <a:off x="311700" y="702128"/>
            <a:ext cx="8520600" cy="4318908"/>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AU" sz="1400" dirty="0">
                <a:solidFill>
                  <a:srgbClr val="595959"/>
                </a:solidFill>
                <a:latin typeface="Arial" panose="020B0604020202020204" pitchFamily="34" charset="0"/>
              </a:rPr>
              <a:t>Description</a:t>
            </a:r>
          </a:p>
          <a:p>
            <a:pPr marL="114300" indent="0">
              <a:buNone/>
            </a:pPr>
            <a:endParaRPr lang="en-US" sz="1400" dirty="0">
              <a:solidFill>
                <a:srgbClr val="595959"/>
              </a:solidFill>
              <a:latin typeface="Arial" panose="020B0604020202020204" pitchFamily="34" charset="0"/>
            </a:endParaRPr>
          </a:p>
          <a:p>
            <a:pPr lvl="0" algn="l" rtl="0">
              <a:spcBef>
                <a:spcPts val="0"/>
              </a:spcBef>
              <a:spcAft>
                <a:spcPts val="0"/>
              </a:spcAft>
              <a:buSzPts val="1800"/>
              <a:buFont typeface="Courier New" panose="02070309020205020404" pitchFamily="49" charset="0"/>
              <a:buChar char="o"/>
            </a:pPr>
            <a:r>
              <a:rPr lang="en" sz="1400" b="1" u="sng" dirty="0">
                <a:solidFill>
                  <a:srgbClr val="000000"/>
                </a:solidFill>
              </a:rPr>
              <a:t>The homepage </a:t>
            </a:r>
          </a:p>
          <a:p>
            <a:pPr lvl="0" algn="l" rtl="0">
              <a:spcBef>
                <a:spcPts val="0"/>
              </a:spcBef>
              <a:spcAft>
                <a:spcPts val="0"/>
              </a:spcAft>
              <a:buSzPts val="1800"/>
              <a:buFont typeface="Arial" panose="020B0604020202020204" pitchFamily="34" charset="0"/>
              <a:buChar char="•"/>
            </a:pPr>
            <a:r>
              <a:rPr lang="en-US" sz="1400" dirty="0">
                <a:solidFill>
                  <a:srgbClr val="000000"/>
                </a:solidFill>
              </a:rPr>
              <a:t>Include a search bar and a clear history button.</a:t>
            </a:r>
            <a:endParaRPr lang="en-AU" sz="1400" dirty="0">
              <a:solidFill>
                <a:srgbClr val="000000"/>
              </a:solidFill>
            </a:endParaRPr>
          </a:p>
          <a:p>
            <a:pPr lvl="0" algn="l" rtl="0">
              <a:spcBef>
                <a:spcPts val="0"/>
              </a:spcBef>
              <a:spcAft>
                <a:spcPts val="0"/>
              </a:spcAft>
              <a:buSzPts val="1800"/>
              <a:buFont typeface="Arial" panose="020B0604020202020204" pitchFamily="34" charset="0"/>
              <a:buChar char="•"/>
            </a:pPr>
            <a:r>
              <a:rPr lang="en-US" sz="1400" dirty="0">
                <a:solidFill>
                  <a:srgbClr val="000000"/>
                </a:solidFill>
              </a:rPr>
              <a:t>Using </a:t>
            </a:r>
            <a:r>
              <a:rPr lang="en-US" sz="1400" dirty="0" err="1">
                <a:solidFill>
                  <a:srgbClr val="000000"/>
                </a:solidFill>
              </a:rPr>
              <a:t>Cinzel</a:t>
            </a:r>
            <a:r>
              <a:rPr lang="en-US" sz="1400" dirty="0">
                <a:solidFill>
                  <a:srgbClr val="000000"/>
                </a:solidFill>
              </a:rPr>
              <a:t>, </a:t>
            </a:r>
            <a:r>
              <a:rPr lang="en-AU" sz="1400" dirty="0">
                <a:solidFill>
                  <a:srgbClr val="000000"/>
                </a:solidFill>
              </a:rPr>
              <a:t>serif</a:t>
            </a:r>
            <a:r>
              <a:rPr lang="en-US" sz="1400" dirty="0">
                <a:solidFill>
                  <a:srgbClr val="000000"/>
                </a:solidFill>
              </a:rPr>
              <a:t> font style is a typeface inspired by first-century roman inscriptions.</a:t>
            </a:r>
            <a:endParaRPr lang="en-AU" sz="1400" dirty="0">
              <a:solidFill>
                <a:srgbClr val="000000"/>
              </a:solidFill>
            </a:endParaRPr>
          </a:p>
          <a:p>
            <a:pPr marL="114300" lvl="0" indent="0" algn="l" rtl="0">
              <a:spcBef>
                <a:spcPts val="0"/>
              </a:spcBef>
              <a:spcAft>
                <a:spcPts val="0"/>
              </a:spcAft>
              <a:buSzPts val="1800"/>
              <a:buNone/>
            </a:pPr>
            <a:endParaRPr lang="en" sz="1400" dirty="0">
              <a:solidFill>
                <a:srgbClr val="000000"/>
              </a:solidFill>
            </a:endParaRPr>
          </a:p>
          <a:p>
            <a:pPr>
              <a:buFont typeface="Courier New" panose="02070309020205020404" pitchFamily="49" charset="0"/>
              <a:buChar char="o"/>
            </a:pPr>
            <a:r>
              <a:rPr lang="en-AU" sz="1400" b="1" u="sng" dirty="0">
                <a:solidFill>
                  <a:srgbClr val="000000"/>
                </a:solidFill>
              </a:rPr>
              <a:t>The Search Results Page</a:t>
            </a:r>
          </a:p>
          <a:p>
            <a:pPr>
              <a:buFont typeface="Arial" panose="020B0604020202020204" pitchFamily="34" charset="0"/>
              <a:buChar char="•"/>
            </a:pPr>
            <a:r>
              <a:rPr lang="en-US" sz="1400" dirty="0">
                <a:solidFill>
                  <a:srgbClr val="000000"/>
                </a:solidFill>
              </a:rPr>
              <a:t>Firstly, appear the loading spinner when the user clicks the search bar by artist’s name.</a:t>
            </a:r>
            <a:endParaRPr lang="en-AU" sz="1400" dirty="0">
              <a:solidFill>
                <a:srgbClr val="000000"/>
              </a:solidFill>
            </a:endParaRPr>
          </a:p>
          <a:p>
            <a:pPr>
              <a:buFont typeface="Arial" panose="020B0604020202020204" pitchFamily="34" charset="0"/>
              <a:buChar char="•"/>
            </a:pPr>
            <a:r>
              <a:rPr lang="en-US" sz="1400" dirty="0">
                <a:solidFill>
                  <a:srgbClr val="000000"/>
                </a:solidFill>
              </a:rPr>
              <a:t>And then, emerge the second page with 12 cards as the results. </a:t>
            </a:r>
            <a:endParaRPr lang="en-AU" sz="1400" dirty="0">
              <a:solidFill>
                <a:srgbClr val="000000"/>
              </a:solidFill>
            </a:endParaRPr>
          </a:p>
          <a:p>
            <a:pPr marL="114300" indent="0">
              <a:buNone/>
            </a:pPr>
            <a:endParaRPr lang="en-US" sz="1400" dirty="0">
              <a:solidFill>
                <a:srgbClr val="000000"/>
              </a:solidFill>
            </a:endParaRPr>
          </a:p>
          <a:p>
            <a:pPr>
              <a:buFont typeface="Courier New" panose="02070309020205020404" pitchFamily="49" charset="0"/>
              <a:buChar char="o"/>
            </a:pPr>
            <a:r>
              <a:rPr lang="en-AU" sz="1400" b="1" u="sng" dirty="0">
                <a:solidFill>
                  <a:srgbClr val="000000"/>
                </a:solidFill>
              </a:rPr>
              <a:t>Consummation</a:t>
            </a:r>
          </a:p>
          <a:p>
            <a:pPr>
              <a:buFont typeface="Arial" panose="020B0604020202020204" pitchFamily="34" charset="0"/>
              <a:buChar char="•"/>
            </a:pPr>
            <a:r>
              <a:rPr lang="en-US" sz="1400" dirty="0">
                <a:solidFill>
                  <a:srgbClr val="000000"/>
                </a:solidFill>
              </a:rPr>
              <a:t>When the user clicks a card on one of the results, detailed information of the card will be responded from the API request that will be displayed on the page. </a:t>
            </a:r>
          </a:p>
          <a:p>
            <a:pPr>
              <a:buFont typeface="Arial" panose="020B0604020202020204" pitchFamily="34" charset="0"/>
              <a:buChar char="•"/>
            </a:pPr>
            <a:r>
              <a:rPr lang="en-US" sz="1400" dirty="0">
                <a:solidFill>
                  <a:srgbClr val="000000"/>
                </a:solidFill>
              </a:rPr>
              <a:t>For detailed information, created lightbox popups that make sure the user focuses on the popup rather than the rest of the screen.</a:t>
            </a:r>
            <a:endParaRPr lang="en-AU" sz="1400" dirty="0">
              <a:solidFill>
                <a:srgbClr val="000000"/>
              </a:solidFill>
            </a:endParaRPr>
          </a:p>
          <a:p>
            <a:pPr>
              <a:buFont typeface="Arial" panose="020B0604020202020204" pitchFamily="34" charset="0"/>
              <a:buChar char="•"/>
            </a:pPr>
            <a:r>
              <a:rPr lang="en-US" sz="1400" dirty="0">
                <a:solidFill>
                  <a:srgbClr val="000000"/>
                </a:solidFill>
              </a:rPr>
              <a:t>If a user wants to go back to the Homepage, there is one button that indicates the homepage. However, it will perform a search correctly on the page and display the new results.</a:t>
            </a:r>
            <a:endParaRPr lang="en-AU" sz="1400" dirty="0">
              <a:solidFill>
                <a:srgbClr val="000000"/>
              </a:solidFill>
            </a:endParaRPr>
          </a:p>
          <a:p>
            <a:pPr>
              <a:buFont typeface="Arial" panose="020B0604020202020204" pitchFamily="34" charset="0"/>
              <a:buChar char="•"/>
            </a:pPr>
            <a:endParaRPr lang="en" sz="1400" dirty="0">
              <a:solidFill>
                <a:srgbClr val="000000"/>
              </a:solidFill>
            </a:endParaRPr>
          </a:p>
          <a:p>
            <a:pPr lvl="0" algn="l" rtl="0">
              <a:spcBef>
                <a:spcPts val="0"/>
              </a:spcBef>
              <a:spcAft>
                <a:spcPts val="0"/>
              </a:spcAft>
              <a:buSzPts val="1800"/>
              <a:buFont typeface="Arial" panose="020B0604020202020204" pitchFamily="34" charset="0"/>
              <a:buChar char="•"/>
            </a:pPr>
            <a:endParaRPr lang="en" sz="1400" b="1" u="sng" dirty="0">
              <a:solidFill>
                <a:srgbClr val="000000"/>
              </a:solidFill>
            </a:endParaRPr>
          </a:p>
          <a:p>
            <a:pPr lvl="0" algn="l" rtl="0">
              <a:spcBef>
                <a:spcPts val="0"/>
              </a:spcBef>
              <a:spcAft>
                <a:spcPts val="0"/>
              </a:spcAft>
              <a:buSzPts val="1800"/>
              <a:buFont typeface="Arial" panose="020B0604020202020204" pitchFamily="34" charset="0"/>
              <a:buChar char="•"/>
            </a:pPr>
            <a:endParaRPr lang="en" sz="1400" b="1" u="sng" dirty="0">
              <a:solidFill>
                <a:srgbClr val="000000"/>
              </a:solidFill>
            </a:endParaRPr>
          </a:p>
          <a:p>
            <a:pPr lvl="0" algn="l" rtl="0">
              <a:spcBef>
                <a:spcPts val="0"/>
              </a:spcBef>
              <a:spcAft>
                <a:spcPts val="0"/>
              </a:spcAft>
              <a:buSzPts val="1800"/>
              <a:buFont typeface="Arial" panose="020B0604020202020204" pitchFamily="34" charset="0"/>
              <a:buChar char="•"/>
            </a:pPr>
            <a:endParaRPr lang="en" sz="1400" dirty="0">
              <a:solidFill>
                <a:srgbClr val="000000"/>
              </a:solidFill>
            </a:endParaRPr>
          </a:p>
          <a:p>
            <a:pPr marL="114300" lvl="0" indent="0" algn="l" rtl="0">
              <a:spcBef>
                <a:spcPts val="0"/>
              </a:spcBef>
              <a:spcAft>
                <a:spcPts val="0"/>
              </a:spcAft>
              <a:buSzPts val="1800"/>
              <a:buNone/>
            </a:pPr>
            <a:endParaRPr lang="en" sz="1400" dirty="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634E53D-D359-4836-91A2-7F2E92063F3C}"/>
              </a:ext>
            </a:extLst>
          </p:cNvPr>
          <p:cNvSpPr>
            <a:spLocks noGrp="1"/>
          </p:cNvSpPr>
          <p:nvPr>
            <p:ph type="body" idx="1"/>
          </p:nvPr>
        </p:nvSpPr>
        <p:spPr>
          <a:xfrm>
            <a:off x="311700" y="247649"/>
            <a:ext cx="8520600" cy="4648201"/>
          </a:xfrm>
        </p:spPr>
        <p:txBody>
          <a:bodyPr/>
          <a:lstStyle/>
          <a:p>
            <a:pPr>
              <a:buFont typeface="Wingdings" panose="05000000000000000000" pitchFamily="2" charset="2"/>
              <a:buChar char="Ø"/>
            </a:pPr>
            <a:r>
              <a:rPr lang="en-AU" sz="1400" dirty="0">
                <a:solidFill>
                  <a:srgbClr val="595959"/>
                </a:solidFill>
                <a:latin typeface="Arial" panose="020B0604020202020204" pitchFamily="34" charset="0"/>
              </a:rPr>
              <a:t>Motivation for development</a:t>
            </a:r>
            <a:endParaRPr lang="en-US" sz="1400" dirty="0">
              <a:solidFill>
                <a:srgbClr val="000000"/>
              </a:solidFill>
            </a:endParaRPr>
          </a:p>
          <a:p>
            <a:pPr>
              <a:buFont typeface="Arial" panose="020B0604020202020204" pitchFamily="34" charset="0"/>
              <a:buChar char="•"/>
            </a:pPr>
            <a:r>
              <a:rPr lang="en-US" sz="1400" dirty="0">
                <a:solidFill>
                  <a:srgbClr val="000000"/>
                </a:solidFill>
              </a:rPr>
              <a:t>As a team we wanted to create something different and useful. </a:t>
            </a:r>
            <a:endParaRPr lang="en-AU" sz="1400" dirty="0">
              <a:solidFill>
                <a:srgbClr val="000000"/>
              </a:solidFill>
            </a:endParaRPr>
          </a:p>
          <a:p>
            <a:pPr>
              <a:buFont typeface="Arial" panose="020B0604020202020204" pitchFamily="34" charset="0"/>
              <a:buChar char="•"/>
            </a:pPr>
            <a:r>
              <a:rPr lang="en-US" sz="1400" dirty="0">
                <a:solidFill>
                  <a:srgbClr val="000000"/>
                </a:solidFill>
              </a:rPr>
              <a:t>The team was driven to learn new information and evolve. This process of self-improvement is very gratifying.</a:t>
            </a:r>
            <a:endParaRPr lang="en-AU" sz="1400" dirty="0">
              <a:solidFill>
                <a:srgbClr val="000000"/>
              </a:solidFill>
            </a:endParaRPr>
          </a:p>
          <a:p>
            <a:pPr>
              <a:buFont typeface="Arial" panose="020B0604020202020204" pitchFamily="34" charset="0"/>
              <a:buChar char="•"/>
            </a:pPr>
            <a:r>
              <a:rPr lang="en-US" sz="1400" dirty="0">
                <a:solidFill>
                  <a:srgbClr val="000000"/>
                </a:solidFill>
              </a:rPr>
              <a:t>The team wanted to create a virtual gallery. after doing the task, the team had great sense of satisfaction.</a:t>
            </a:r>
            <a:endParaRPr lang="en-AU" sz="1400" dirty="0">
              <a:solidFill>
                <a:srgbClr val="000000"/>
              </a:solidFill>
            </a:endParaRPr>
          </a:p>
          <a:p>
            <a:pPr>
              <a:buFont typeface="Arial" panose="020B0604020202020204" pitchFamily="34" charset="0"/>
              <a:buChar char="•"/>
            </a:pPr>
            <a:r>
              <a:rPr lang="en-AU" sz="1400" dirty="0">
                <a:solidFill>
                  <a:srgbClr val="000000"/>
                </a:solidFill>
              </a:rPr>
              <a:t>Working with awesome People: </a:t>
            </a:r>
            <a:r>
              <a:rPr lang="en-US" sz="1400" dirty="0">
                <a:solidFill>
                  <a:srgbClr val="000000"/>
                </a:solidFill>
              </a:rPr>
              <a:t>We gave each other a hand to each other and were treated with  respect. When this happens, it drives you to write faster, better code.</a:t>
            </a:r>
            <a:endParaRPr lang="en-AU" sz="1400" dirty="0">
              <a:solidFill>
                <a:srgbClr val="000000"/>
              </a:solidFill>
            </a:endParaRPr>
          </a:p>
          <a:p>
            <a:pPr marL="114300" indent="0" fontAlgn="base">
              <a:buNone/>
            </a:pPr>
            <a:endParaRPr lang="en-AU" sz="1400" dirty="0">
              <a:solidFill>
                <a:srgbClr val="000000"/>
              </a:solidFill>
            </a:endParaRPr>
          </a:p>
          <a:p>
            <a:pPr lvl="0">
              <a:buFont typeface="Wingdings" panose="05000000000000000000" pitchFamily="2" charset="2"/>
              <a:buChar char="Ø"/>
            </a:pPr>
            <a:r>
              <a:rPr lang="en-US" sz="1400" dirty="0">
                <a:solidFill>
                  <a:srgbClr val="595959"/>
                </a:solidFill>
                <a:latin typeface="Arial" panose="020B0604020202020204" pitchFamily="34" charset="0"/>
              </a:rPr>
              <a:t>User Story </a:t>
            </a:r>
          </a:p>
          <a:p>
            <a:pPr>
              <a:lnSpc>
                <a:spcPct val="107000"/>
              </a:lnSpc>
              <a:spcAft>
                <a:spcPts val="800"/>
              </a:spcAft>
              <a:buFont typeface="Arial" panose="020B0604020202020204" pitchFamily="34" charset="0"/>
              <a:buChar char="•"/>
            </a:pPr>
            <a:r>
              <a:rPr lang="en-US" sz="1400" dirty="0">
                <a:solidFill>
                  <a:srgbClr val="000000"/>
                </a:solidFill>
              </a:rPr>
              <a:t>As a user I want to search for art-works by Artist’s name, Painting-title, Culture or Period.</a:t>
            </a:r>
          </a:p>
          <a:p>
            <a:pPr>
              <a:lnSpc>
                <a:spcPct val="107000"/>
              </a:lnSpc>
              <a:spcAft>
                <a:spcPts val="800"/>
              </a:spcAft>
              <a:buFont typeface="Arial" panose="020B0604020202020204" pitchFamily="34" charset="0"/>
              <a:buChar char="•"/>
            </a:pPr>
            <a:r>
              <a:rPr lang="en-US" sz="1400" dirty="0">
                <a:solidFill>
                  <a:srgbClr val="000000"/>
                </a:solidFill>
              </a:rPr>
              <a:t>If I enter a search with no results or enter a spelling error I’m presented with feedback.</a:t>
            </a:r>
          </a:p>
          <a:p>
            <a:pPr>
              <a:lnSpc>
                <a:spcPct val="107000"/>
              </a:lnSpc>
              <a:spcAft>
                <a:spcPts val="800"/>
              </a:spcAft>
              <a:buFont typeface="Arial" panose="020B0604020202020204" pitchFamily="34" charset="0"/>
              <a:buChar char="•"/>
            </a:pPr>
            <a:r>
              <a:rPr lang="en-US" sz="1400" dirty="0">
                <a:solidFill>
                  <a:srgbClr val="000000"/>
                </a:solidFill>
              </a:rPr>
              <a:t>When I enter my search I want to be taken to a results page displaying images and titles of the artists works.</a:t>
            </a:r>
          </a:p>
          <a:p>
            <a:pPr>
              <a:lnSpc>
                <a:spcPct val="107000"/>
              </a:lnSpc>
              <a:spcAft>
                <a:spcPts val="800"/>
              </a:spcAft>
              <a:buFont typeface="Arial" panose="020B0604020202020204" pitchFamily="34" charset="0"/>
              <a:buChar char="•"/>
            </a:pPr>
            <a:r>
              <a:rPr lang="en-US" sz="1400" dirty="0">
                <a:solidFill>
                  <a:srgbClr val="000000"/>
                </a:solidFill>
              </a:rPr>
              <a:t>When I click on a image I want to see a larger image with extra information on the selected art piece which includes “title”, “period”, “department” ,“date painted", "culture” and “medium”.</a:t>
            </a:r>
          </a:p>
          <a:p>
            <a:pPr>
              <a:lnSpc>
                <a:spcPct val="107000"/>
              </a:lnSpc>
              <a:spcAft>
                <a:spcPts val="800"/>
              </a:spcAft>
              <a:buFont typeface="Arial" panose="020B0604020202020204" pitchFamily="34" charset="0"/>
              <a:buChar char="•"/>
            </a:pPr>
            <a:r>
              <a:rPr lang="en-US" sz="1400" dirty="0">
                <a:solidFill>
                  <a:srgbClr val="000000"/>
                </a:solidFill>
              </a:rPr>
              <a:t>When I return to the home page I’m presented with a button list of my previous searches. </a:t>
            </a:r>
          </a:p>
          <a:p>
            <a:pPr marL="114300" indent="0">
              <a:lnSpc>
                <a:spcPct val="107000"/>
              </a:lnSpc>
              <a:spcAft>
                <a:spcPts val="800"/>
              </a:spcAft>
              <a:buNone/>
            </a:pPr>
            <a:endParaRPr lang="en-US" sz="1400" dirty="0">
              <a:solidFill>
                <a:srgbClr val="000000"/>
              </a:solidFill>
            </a:endParaRPr>
          </a:p>
          <a:p>
            <a:pPr fontAlgn="base">
              <a:buFont typeface="Arial" panose="020B0604020202020204" pitchFamily="34" charset="0"/>
              <a:buChar char="•"/>
            </a:pPr>
            <a:endParaRPr lang="en-AU" sz="1400" dirty="0">
              <a:solidFill>
                <a:srgbClr val="000000"/>
              </a:solidFill>
            </a:endParaRPr>
          </a:p>
          <a:p>
            <a:pPr>
              <a:buFont typeface="Arial" panose="020B0604020202020204" pitchFamily="34" charset="0"/>
              <a:buChar char="•"/>
            </a:pPr>
            <a:endParaRPr lang="en-US" sz="1400" dirty="0">
              <a:solidFill>
                <a:srgbClr val="000000"/>
              </a:solidFill>
            </a:endParaRPr>
          </a:p>
          <a:p>
            <a:pPr>
              <a:buFont typeface="Arial" panose="020B0604020202020204" pitchFamily="34" charset="0"/>
              <a:buChar char="•"/>
            </a:pPr>
            <a:endParaRPr lang="en-US" sz="1400" dirty="0">
              <a:solidFill>
                <a:srgbClr val="000000"/>
              </a:solidFill>
            </a:endParaRPr>
          </a:p>
          <a:p>
            <a:pPr marL="114300" lvl="0" indent="0" algn="l" rtl="0">
              <a:spcBef>
                <a:spcPts val="0"/>
              </a:spcBef>
              <a:spcAft>
                <a:spcPts val="0"/>
              </a:spcAft>
              <a:buSzPts val="1800"/>
              <a:buNone/>
            </a:pPr>
            <a:endParaRPr lang="en-US" sz="1800" dirty="0">
              <a:solidFill>
                <a:srgbClr val="000000"/>
              </a:solidFill>
            </a:endParaRPr>
          </a:p>
          <a:p>
            <a:pPr marL="457200" lvl="0" indent="-342900" algn="l" rtl="0">
              <a:spcBef>
                <a:spcPts val="0"/>
              </a:spcBef>
              <a:spcAft>
                <a:spcPts val="0"/>
              </a:spcAft>
              <a:buSzPts val="1800"/>
              <a:buChar char="●"/>
            </a:pPr>
            <a:endParaRPr lang="en-US" sz="1800" dirty="0">
              <a:solidFill>
                <a:srgbClr val="000000"/>
              </a:solidFill>
            </a:endParaRPr>
          </a:p>
          <a:p>
            <a:endParaRPr lang="en-AU" dirty="0"/>
          </a:p>
        </p:txBody>
      </p:sp>
    </p:spTree>
    <p:extLst>
      <p:ext uri="{BB962C8B-B14F-4D97-AF65-F5344CB8AC3E}">
        <p14:creationId xmlns:p14="http://schemas.microsoft.com/office/powerpoint/2010/main" val="3405254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Process</a:t>
            </a:r>
            <a:endParaRPr/>
          </a:p>
        </p:txBody>
      </p:sp>
      <p:sp>
        <p:nvSpPr>
          <p:cNvPr id="72" name="Google Shape;72;p16"/>
          <p:cNvSpPr txBox="1">
            <a:spLocks noGrp="1"/>
          </p:cNvSpPr>
          <p:nvPr>
            <p:ph type="body" idx="1"/>
          </p:nvPr>
        </p:nvSpPr>
        <p:spPr>
          <a:xfrm>
            <a:off x="311700" y="475142"/>
            <a:ext cx="8520600" cy="4477858"/>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AU" sz="1800" b="0" i="0" u="none" strike="noStrike" dirty="0">
                <a:solidFill>
                  <a:srgbClr val="595959"/>
                </a:solidFill>
                <a:effectLst/>
                <a:latin typeface="Arial" panose="020B0604020202020204" pitchFamily="34" charset="0"/>
              </a:rPr>
              <a:t>Technologies used</a:t>
            </a:r>
          </a:p>
          <a:p>
            <a:pPr marL="114300" indent="0">
              <a:buNone/>
            </a:pPr>
            <a:endParaRPr lang="en-AU" dirty="0"/>
          </a:p>
          <a:p>
            <a:pPr>
              <a:buFont typeface="Arial" panose="020B0604020202020204" pitchFamily="34" charset="0"/>
              <a:buChar char="•"/>
            </a:pPr>
            <a:r>
              <a:rPr lang="en-US" sz="1400" dirty="0">
                <a:solidFill>
                  <a:srgbClr val="000000"/>
                </a:solidFill>
              </a:rPr>
              <a:t>Html</a:t>
            </a:r>
          </a:p>
          <a:p>
            <a:pPr>
              <a:buFont typeface="Arial" panose="020B0604020202020204" pitchFamily="34" charset="0"/>
              <a:buChar char="•"/>
            </a:pPr>
            <a:r>
              <a:rPr lang="en-US" sz="1400" dirty="0">
                <a:solidFill>
                  <a:srgbClr val="000000"/>
                </a:solidFill>
              </a:rPr>
              <a:t>CSS</a:t>
            </a:r>
          </a:p>
          <a:p>
            <a:pPr>
              <a:buFont typeface="Arial" panose="020B0604020202020204" pitchFamily="34" charset="0"/>
              <a:buChar char="•"/>
            </a:pPr>
            <a:r>
              <a:rPr lang="en-US" sz="1400" dirty="0">
                <a:solidFill>
                  <a:srgbClr val="000000"/>
                </a:solidFill>
              </a:rPr>
              <a:t>Java Script</a:t>
            </a:r>
          </a:p>
          <a:p>
            <a:pPr>
              <a:buFont typeface="Arial" panose="020B0604020202020204" pitchFamily="34" charset="0"/>
              <a:buChar char="•"/>
            </a:pPr>
            <a:r>
              <a:rPr lang="en-US" sz="1400" dirty="0" err="1">
                <a:solidFill>
                  <a:srgbClr val="000000"/>
                </a:solidFill>
              </a:rPr>
              <a:t>TailWind</a:t>
            </a:r>
            <a:r>
              <a:rPr lang="en-US" sz="1400" dirty="0">
                <a:solidFill>
                  <a:srgbClr val="000000"/>
                </a:solidFill>
              </a:rPr>
              <a:t> as a CSS frame-work.</a:t>
            </a:r>
          </a:p>
          <a:p>
            <a:pPr>
              <a:buFont typeface="Arial" panose="020B0604020202020204" pitchFamily="34" charset="0"/>
              <a:buChar char="•"/>
            </a:pPr>
            <a:r>
              <a:rPr lang="en-US" sz="1400" dirty="0">
                <a:solidFill>
                  <a:srgbClr val="000000"/>
                </a:solidFill>
              </a:rPr>
              <a:t>Font Awesome for the home icon</a:t>
            </a:r>
            <a:endParaRPr lang="en-AU" sz="1400" dirty="0">
              <a:solidFill>
                <a:srgbClr val="000000"/>
              </a:solidFill>
            </a:endParaRPr>
          </a:p>
          <a:p>
            <a:pPr lvl="0">
              <a:buFont typeface="Arial" panose="020B0604020202020204" pitchFamily="34" charset="0"/>
              <a:buChar char="•"/>
              <a:tabLst>
                <a:tab pos="457200" algn="l"/>
              </a:tabLst>
            </a:pPr>
            <a:r>
              <a:rPr lang="en-US" sz="1400" dirty="0">
                <a:solidFill>
                  <a:srgbClr val="000000"/>
                </a:solidFill>
              </a:rPr>
              <a:t>Goggle Fonts </a:t>
            </a:r>
            <a:r>
              <a:rPr lang="en-US" sz="1400" dirty="0" err="1">
                <a:solidFill>
                  <a:srgbClr val="000000"/>
                </a:solidFill>
              </a:rPr>
              <a:t>Cinzel</a:t>
            </a:r>
            <a:r>
              <a:rPr lang="en-US" sz="1400" dirty="0">
                <a:solidFill>
                  <a:srgbClr val="000000"/>
                </a:solidFill>
              </a:rPr>
              <a:t>, </a:t>
            </a:r>
            <a:r>
              <a:rPr lang="en-AU" sz="1400" dirty="0">
                <a:solidFill>
                  <a:srgbClr val="000000"/>
                </a:solidFill>
              </a:rPr>
              <a:t>serif</a:t>
            </a:r>
            <a:r>
              <a:rPr lang="en-US" sz="1400" dirty="0">
                <a:solidFill>
                  <a:srgbClr val="000000"/>
                </a:solidFill>
              </a:rPr>
              <a:t> font style is a typeface inspired by first-century roman inscriptions.</a:t>
            </a:r>
            <a:endParaRPr lang="en-AU" sz="1400" dirty="0">
              <a:solidFill>
                <a:srgbClr val="000000"/>
              </a:solidFill>
            </a:endParaRPr>
          </a:p>
          <a:p>
            <a:pPr lvl="0">
              <a:buFont typeface="Arial" panose="020B0604020202020204" pitchFamily="34" charset="0"/>
              <a:buChar char="•"/>
              <a:tabLst>
                <a:tab pos="457200" algn="l"/>
              </a:tabLst>
            </a:pPr>
            <a:r>
              <a:rPr lang="en-US" sz="1400" dirty="0">
                <a:solidFill>
                  <a:srgbClr val="000000"/>
                </a:solidFill>
              </a:rPr>
              <a:t>J Query in Java Script</a:t>
            </a:r>
          </a:p>
          <a:p>
            <a:pPr>
              <a:buFont typeface="Arial" panose="020B0604020202020204" pitchFamily="34" charset="0"/>
              <a:buChar char="•"/>
              <a:tabLst>
                <a:tab pos="457200" algn="l"/>
              </a:tabLst>
            </a:pPr>
            <a:r>
              <a:rPr lang="en-US" sz="1400" dirty="0">
                <a:solidFill>
                  <a:srgbClr val="000000"/>
                </a:solidFill>
              </a:rPr>
              <a:t>Used the Metropolitan Museum of Art Collection API.</a:t>
            </a:r>
            <a:endParaRPr lang="en-AU" sz="1400" dirty="0">
              <a:solidFill>
                <a:srgbClr val="000000"/>
              </a:solidFill>
            </a:endParaRPr>
          </a:p>
          <a:p>
            <a:pPr marL="114300" indent="0">
              <a:buNone/>
              <a:tabLst>
                <a:tab pos="457200" algn="l"/>
              </a:tabLst>
            </a:pPr>
            <a:endParaRPr lang="en-US" sz="1400" dirty="0">
              <a:solidFill>
                <a:srgbClr val="000000"/>
              </a:solidFill>
            </a:endParaRPr>
          </a:p>
          <a:p>
            <a:pPr>
              <a:buFont typeface="Wingdings" panose="05000000000000000000" pitchFamily="2" charset="2"/>
              <a:buChar char="Ø"/>
            </a:pPr>
            <a:r>
              <a:rPr lang="en-US" dirty="0"/>
              <a:t>Breakdown of tasks and roles</a:t>
            </a:r>
          </a:p>
          <a:p>
            <a:pPr lvl="0">
              <a:buFont typeface="Arial" panose="020B0604020202020204" pitchFamily="34" charset="0"/>
              <a:buChar char="•"/>
              <a:tabLst>
                <a:tab pos="457200" algn="l"/>
              </a:tabLst>
            </a:pPr>
            <a:r>
              <a:rPr lang="en-US" sz="1400" dirty="0" err="1">
                <a:solidFill>
                  <a:srgbClr val="000000"/>
                </a:solidFill>
              </a:rPr>
              <a:t>Khine</a:t>
            </a:r>
            <a:r>
              <a:rPr lang="en-US" sz="1400" dirty="0">
                <a:solidFill>
                  <a:srgbClr val="000000"/>
                </a:solidFill>
              </a:rPr>
              <a:t> worked on the Home page Html, CSS and Java-Script</a:t>
            </a:r>
          </a:p>
          <a:p>
            <a:pPr>
              <a:buFont typeface="Arial" panose="020B0604020202020204" pitchFamily="34" charset="0"/>
              <a:buChar char="•"/>
              <a:tabLst>
                <a:tab pos="457200" algn="l"/>
              </a:tabLst>
            </a:pPr>
            <a:r>
              <a:rPr lang="en-US" sz="1400" dirty="0">
                <a:solidFill>
                  <a:srgbClr val="000000"/>
                </a:solidFill>
              </a:rPr>
              <a:t>Dan work on the second page (gallery), Html, CSS and Java-Script</a:t>
            </a:r>
          </a:p>
          <a:p>
            <a:pPr>
              <a:buFont typeface="Arial" panose="020B0604020202020204" pitchFamily="34" charset="0"/>
              <a:buChar char="•"/>
              <a:tabLst>
                <a:tab pos="457200" algn="l"/>
              </a:tabLst>
            </a:pPr>
            <a:r>
              <a:rPr lang="en-AU" sz="1400" dirty="0">
                <a:solidFill>
                  <a:srgbClr val="000000"/>
                </a:solidFill>
              </a:rPr>
              <a:t>Kyle work on the modal </a:t>
            </a:r>
            <a:r>
              <a:rPr lang="en-US" sz="1400" dirty="0">
                <a:solidFill>
                  <a:srgbClr val="000000"/>
                </a:solidFill>
              </a:rPr>
              <a:t>Html, CSS and Java-Script</a:t>
            </a:r>
          </a:p>
          <a:p>
            <a:pPr lvl="0">
              <a:buFont typeface="Arial" panose="020B0604020202020204" pitchFamily="34" charset="0"/>
              <a:buChar char="•"/>
              <a:tabLst>
                <a:tab pos="457200" algn="l"/>
              </a:tabLst>
            </a:pPr>
            <a:endParaRPr lang="en-AU" sz="1400" dirty="0">
              <a:solidFill>
                <a:srgbClr val="000000"/>
              </a:solidFill>
            </a:endParaRPr>
          </a:p>
          <a:p>
            <a:pPr marL="114300" lvl="0" indent="0" algn="l" rtl="0">
              <a:spcBef>
                <a:spcPts val="0"/>
              </a:spcBef>
              <a:spcAft>
                <a:spcPts val="0"/>
              </a:spcAft>
              <a:buSzPts val="1800"/>
              <a:buNone/>
            </a:pPr>
            <a:endParaRPr dirty="0"/>
          </a:p>
        </p:txBody>
      </p:sp>
      <p:sp>
        <p:nvSpPr>
          <p:cNvPr id="2" name="Rectangle 1">
            <a:extLst>
              <a:ext uri="{FF2B5EF4-FFF2-40B4-BE49-F238E27FC236}">
                <a16:creationId xmlns:a16="http://schemas.microsoft.com/office/drawing/2014/main" id="{422DE492-8841-4304-A12F-E3207AACA01F}"/>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C145837-D1CC-42CE-938C-98EBFC1A83A0}"/>
              </a:ext>
            </a:extLst>
          </p:cNvPr>
          <p:cNvSpPr>
            <a:spLocks noGrp="1"/>
          </p:cNvSpPr>
          <p:nvPr>
            <p:ph type="body" idx="1"/>
          </p:nvPr>
        </p:nvSpPr>
        <p:spPr>
          <a:xfrm>
            <a:off x="311700" y="221141"/>
            <a:ext cx="8520600" cy="4664125"/>
          </a:xfrm>
        </p:spPr>
        <p:txBody>
          <a:bodyPr/>
          <a:lstStyle/>
          <a:p>
            <a:pPr>
              <a:buFont typeface="Wingdings" panose="05000000000000000000" pitchFamily="2" charset="2"/>
              <a:buChar char="Ø"/>
            </a:pPr>
            <a:r>
              <a:rPr lang="en-US" dirty="0"/>
              <a:t>Challenges</a:t>
            </a:r>
          </a:p>
          <a:p>
            <a:pPr>
              <a:buFont typeface="Arial" panose="020B0604020202020204" pitchFamily="34" charset="0"/>
              <a:buChar char="•"/>
              <a:tabLst>
                <a:tab pos="457200" algn="l"/>
              </a:tabLst>
            </a:pPr>
            <a:r>
              <a:rPr lang="en-US" sz="1400" dirty="0">
                <a:solidFill>
                  <a:srgbClr val="000000"/>
                </a:solidFill>
              </a:rPr>
              <a:t>When we were having to create a huge application in a short time, faced some difficulty and solve a bug where we don’t even know how to begin but it’s also interesting. The bigger the challenge, the more interesting. And it’s also very satisfying when you get over the challenge.</a:t>
            </a:r>
          </a:p>
          <a:p>
            <a:pPr>
              <a:buFont typeface="Arial" panose="020B0604020202020204" pitchFamily="34" charset="0"/>
              <a:buChar char="•"/>
              <a:tabLst>
                <a:tab pos="457200" algn="l"/>
              </a:tabLst>
            </a:pPr>
            <a:r>
              <a:rPr lang="en-US" sz="1400" dirty="0">
                <a:solidFill>
                  <a:srgbClr val="000000"/>
                </a:solidFill>
              </a:rPr>
              <a:t>Having to learn a </a:t>
            </a:r>
            <a:r>
              <a:rPr lang="en-US" sz="1400" dirty="0" err="1">
                <a:solidFill>
                  <a:srgbClr val="000000"/>
                </a:solidFill>
              </a:rPr>
              <a:t>css</a:t>
            </a:r>
            <a:r>
              <a:rPr lang="en-US" sz="1400" dirty="0">
                <a:solidFill>
                  <a:srgbClr val="000000"/>
                </a:solidFill>
              </a:rPr>
              <a:t> frame-work from scratch like Tailwind was challenging. </a:t>
            </a:r>
          </a:p>
          <a:p>
            <a:pPr>
              <a:buFont typeface="Wingdings" panose="05000000000000000000" pitchFamily="2" charset="2"/>
              <a:buChar char="Ø"/>
            </a:pPr>
            <a:endParaRPr lang="en-US" dirty="0"/>
          </a:p>
          <a:p>
            <a:pPr lvl="0" algn="l" rtl="0">
              <a:spcBef>
                <a:spcPts val="0"/>
              </a:spcBef>
              <a:spcAft>
                <a:spcPts val="0"/>
              </a:spcAft>
              <a:buSzPts val="1800"/>
              <a:buFont typeface="Wingdings" panose="05000000000000000000" pitchFamily="2" charset="2"/>
              <a:buChar char="Ø"/>
            </a:pPr>
            <a:r>
              <a:rPr lang="en-US" dirty="0"/>
              <a:t>Successes</a:t>
            </a:r>
          </a:p>
          <a:p>
            <a:pPr>
              <a:buFont typeface="Arial" panose="020B0604020202020204" pitchFamily="34" charset="0"/>
              <a:buChar char="•"/>
              <a:tabLst>
                <a:tab pos="457200" algn="l"/>
              </a:tabLst>
            </a:pPr>
            <a:r>
              <a:rPr lang="en-AU" sz="1400" dirty="0">
                <a:solidFill>
                  <a:srgbClr val="000000"/>
                </a:solidFill>
              </a:rPr>
              <a:t>Finally, the web page has been successfully created by cooperation with other team members.</a:t>
            </a:r>
          </a:p>
          <a:p>
            <a:pPr>
              <a:buFont typeface="Arial" panose="020B0604020202020204" pitchFamily="34" charset="0"/>
              <a:buChar char="•"/>
              <a:tabLst>
                <a:tab pos="457200" algn="l"/>
              </a:tabLst>
            </a:pPr>
            <a:r>
              <a:rPr lang="en-AU" sz="1400" dirty="0">
                <a:solidFill>
                  <a:srgbClr val="000000"/>
                </a:solidFill>
              </a:rPr>
              <a:t>Tailwind / </a:t>
            </a:r>
            <a:r>
              <a:rPr lang="en-US" sz="1400" dirty="0">
                <a:solidFill>
                  <a:srgbClr val="000000"/>
                </a:solidFill>
              </a:rPr>
              <a:t>the team fully embraced the </a:t>
            </a:r>
            <a:r>
              <a:rPr lang="en-US" sz="1400" dirty="0" err="1">
                <a:solidFill>
                  <a:srgbClr val="000000"/>
                </a:solidFill>
              </a:rPr>
              <a:t>css</a:t>
            </a:r>
            <a:r>
              <a:rPr lang="en-US" sz="1400" dirty="0">
                <a:solidFill>
                  <a:srgbClr val="000000"/>
                </a:solidFill>
              </a:rPr>
              <a:t> frame-work and although </a:t>
            </a:r>
            <a:r>
              <a:rPr lang="en-US" sz="1400" dirty="0" err="1">
                <a:solidFill>
                  <a:srgbClr val="000000"/>
                </a:solidFill>
              </a:rPr>
              <a:t>challeging</a:t>
            </a:r>
            <a:r>
              <a:rPr lang="en-US" sz="1400" dirty="0">
                <a:solidFill>
                  <a:srgbClr val="000000"/>
                </a:solidFill>
              </a:rPr>
              <a:t> at first it was fundamentally embraced and implemented with great success. </a:t>
            </a:r>
            <a:endParaRPr lang="en-AU" sz="1400" dirty="0">
              <a:solidFill>
                <a:srgbClr val="000000"/>
              </a:solidFill>
            </a:endParaRPr>
          </a:p>
          <a:p>
            <a:pPr>
              <a:buFont typeface="Arial" panose="020B0604020202020204" pitchFamily="34" charset="0"/>
              <a:buChar char="•"/>
              <a:tabLst>
                <a:tab pos="457200" algn="l"/>
              </a:tabLst>
            </a:pPr>
            <a:r>
              <a:rPr lang="en-AU" sz="1400" dirty="0">
                <a:solidFill>
                  <a:srgbClr val="000000"/>
                </a:solidFill>
              </a:rPr>
              <a:t>The web page has been ready to utilize for the customer after testing the project on mobile, tablet and desktop. </a:t>
            </a:r>
          </a:p>
        </p:txBody>
      </p:sp>
    </p:spTree>
    <p:extLst>
      <p:ext uri="{BB962C8B-B14F-4D97-AF65-F5344CB8AC3E}">
        <p14:creationId xmlns:p14="http://schemas.microsoft.com/office/powerpoint/2010/main" val="35473140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84778"/>
            <a:ext cx="8520600" cy="73989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Demo</a:t>
            </a:r>
            <a:endParaRPr dirty="0"/>
          </a:p>
        </p:txBody>
      </p:sp>
      <p:pic>
        <p:nvPicPr>
          <p:cNvPr id="3" name="Picture 2">
            <a:extLst>
              <a:ext uri="{FF2B5EF4-FFF2-40B4-BE49-F238E27FC236}">
                <a16:creationId xmlns:a16="http://schemas.microsoft.com/office/drawing/2014/main" id="{7F4EC5D8-AFF2-424A-84E5-330BD4B3DAFE}"/>
              </a:ext>
            </a:extLst>
          </p:cNvPr>
          <p:cNvPicPr>
            <a:picLocks noChangeAspect="1"/>
          </p:cNvPicPr>
          <p:nvPr/>
        </p:nvPicPr>
        <p:blipFill>
          <a:blip r:embed="rId3"/>
          <a:stretch>
            <a:fillRect/>
          </a:stretch>
        </p:blipFill>
        <p:spPr>
          <a:xfrm>
            <a:off x="4514850" y="2898321"/>
            <a:ext cx="4571999" cy="2025326"/>
          </a:xfrm>
          <a:prstGeom prst="rect">
            <a:avLst/>
          </a:prstGeom>
        </p:spPr>
      </p:pic>
      <p:pic>
        <p:nvPicPr>
          <p:cNvPr id="5" name="Picture 4">
            <a:extLst>
              <a:ext uri="{FF2B5EF4-FFF2-40B4-BE49-F238E27FC236}">
                <a16:creationId xmlns:a16="http://schemas.microsoft.com/office/drawing/2014/main" id="{2CF673E5-CAAE-402A-8367-1E229155BFE9}"/>
              </a:ext>
            </a:extLst>
          </p:cNvPr>
          <p:cNvPicPr>
            <a:picLocks noChangeAspect="1"/>
          </p:cNvPicPr>
          <p:nvPr/>
        </p:nvPicPr>
        <p:blipFill>
          <a:blip r:embed="rId4"/>
          <a:stretch>
            <a:fillRect/>
          </a:stretch>
        </p:blipFill>
        <p:spPr>
          <a:xfrm>
            <a:off x="73479" y="655112"/>
            <a:ext cx="4374995" cy="2025327"/>
          </a:xfrm>
          <a:prstGeom prst="rect">
            <a:avLst/>
          </a:prstGeom>
        </p:spPr>
      </p:pic>
      <p:pic>
        <p:nvPicPr>
          <p:cNvPr id="9" name="Picture 8">
            <a:extLst>
              <a:ext uri="{FF2B5EF4-FFF2-40B4-BE49-F238E27FC236}">
                <a16:creationId xmlns:a16="http://schemas.microsoft.com/office/drawing/2014/main" id="{D291B719-6428-41BA-9869-D3EE6B8C63CB}"/>
              </a:ext>
            </a:extLst>
          </p:cNvPr>
          <p:cNvPicPr>
            <a:picLocks noChangeAspect="1"/>
          </p:cNvPicPr>
          <p:nvPr/>
        </p:nvPicPr>
        <p:blipFill>
          <a:blip r:embed="rId5"/>
          <a:stretch>
            <a:fillRect/>
          </a:stretch>
        </p:blipFill>
        <p:spPr>
          <a:xfrm>
            <a:off x="4514850" y="655109"/>
            <a:ext cx="4555639" cy="2025325"/>
          </a:xfrm>
          <a:prstGeom prst="rect">
            <a:avLst/>
          </a:prstGeom>
        </p:spPr>
      </p:pic>
      <p:pic>
        <p:nvPicPr>
          <p:cNvPr id="11" name="Picture 10">
            <a:extLst>
              <a:ext uri="{FF2B5EF4-FFF2-40B4-BE49-F238E27FC236}">
                <a16:creationId xmlns:a16="http://schemas.microsoft.com/office/drawing/2014/main" id="{F6AA64C0-933A-441C-A131-9408D101F212}"/>
              </a:ext>
            </a:extLst>
          </p:cNvPr>
          <p:cNvPicPr>
            <a:picLocks noChangeAspect="1"/>
          </p:cNvPicPr>
          <p:nvPr/>
        </p:nvPicPr>
        <p:blipFill>
          <a:blip r:embed="rId6"/>
          <a:stretch>
            <a:fillRect/>
          </a:stretch>
        </p:blipFill>
        <p:spPr>
          <a:xfrm>
            <a:off x="73478" y="2905103"/>
            <a:ext cx="4374995" cy="201854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Directions for Future Development</a:t>
            </a:r>
            <a:endParaRPr/>
          </a:p>
        </p:txBody>
      </p:sp>
      <p:sp>
        <p:nvSpPr>
          <p:cNvPr id="83" name="Google Shape;8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114300" lvl="0" indent="0">
              <a:buNone/>
              <a:tabLst>
                <a:tab pos="457200" algn="l"/>
              </a:tabLst>
            </a:pPr>
            <a:endParaRPr lang="en-AU" sz="1400" dirty="0">
              <a:solidFill>
                <a:srgbClr val="000000"/>
              </a:solidFill>
            </a:endParaRPr>
          </a:p>
          <a:p>
            <a:pPr lvl="0">
              <a:buFont typeface="Arial" panose="020B0604020202020204" pitchFamily="34" charset="0"/>
              <a:buChar char="•"/>
              <a:tabLst>
                <a:tab pos="457200" algn="l"/>
              </a:tabLst>
            </a:pPr>
            <a:r>
              <a:rPr lang="en-AU" sz="1400" dirty="0">
                <a:solidFill>
                  <a:srgbClr val="000000"/>
                </a:solidFill>
              </a:rPr>
              <a:t>On the search results page, we could give the user a option of including more results per page. </a:t>
            </a:r>
          </a:p>
          <a:p>
            <a:pPr lvl="0">
              <a:buFont typeface="Arial" panose="020B0604020202020204" pitchFamily="34" charset="0"/>
              <a:buChar char="•"/>
              <a:tabLst>
                <a:tab pos="457200" algn="l"/>
              </a:tabLst>
            </a:pPr>
            <a:r>
              <a:rPr lang="en-AU" sz="1400" dirty="0">
                <a:solidFill>
                  <a:srgbClr val="000000"/>
                </a:solidFill>
              </a:rPr>
              <a:t>We could provide a geo location and map image of where the artwork is located including an image of the galley or museum it is housed in.  </a:t>
            </a:r>
          </a:p>
          <a:p>
            <a:pPr>
              <a:buFont typeface="Arial" panose="020B0604020202020204" pitchFamily="34" charset="0"/>
              <a:buChar char="•"/>
            </a:pPr>
            <a:endParaRPr lang="en-AU" sz="1400" dirty="0">
              <a:solidFill>
                <a:srgbClr val="000000"/>
              </a:solidFill>
            </a:endParaRPr>
          </a:p>
          <a:p>
            <a:pPr marL="0" lvl="0" indent="0" algn="l" rtl="0">
              <a:spcBef>
                <a:spcPts val="0"/>
              </a:spcBef>
              <a:spcAft>
                <a:spcPts val="1600"/>
              </a:spcAft>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Links</a:t>
            </a:r>
            <a:endParaRPr/>
          </a:p>
        </p:txBody>
      </p:sp>
      <p:sp>
        <p:nvSpPr>
          <p:cNvPr id="89" name="Google Shape;89;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r>
              <a:rPr lang="en-AU" u="sng" dirty="0">
                <a:latin typeface="Slack-Lato"/>
                <a:hlinkClick r:id="rId3"/>
              </a:rPr>
              <a:t>https://github.com/danielnels/Project-1-Get-Cultured</a:t>
            </a:r>
            <a:endParaRPr lang="en-AU" u="sng" dirty="0">
              <a:latin typeface="Slack-Lato"/>
            </a:endParaRPr>
          </a:p>
          <a:p>
            <a:r>
              <a:rPr lang="en-AU" u="sng" dirty="0">
                <a:latin typeface="Slack-Lato"/>
                <a:hlinkClick r:id="rId4"/>
              </a:rPr>
              <a:t>https://danielnels.github.io/Project-1-Get-Cultured/</a:t>
            </a:r>
            <a:endParaRPr lang="en-AU" u="sng" dirty="0">
              <a:latin typeface="Slack-Lato"/>
            </a:endParaRPr>
          </a:p>
          <a:p>
            <a:endParaRPr u="sng" dirty="0">
              <a:latin typeface="Slack-La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313</TotalTime>
  <Words>840</Words>
  <Application>Microsoft Office PowerPoint</Application>
  <PresentationFormat>On-screen Show (16:9)</PresentationFormat>
  <Paragraphs>80</Paragraphs>
  <Slides>9</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Slack-Lato</vt:lpstr>
      <vt:lpstr>Arial</vt:lpstr>
      <vt:lpstr>Courier New</vt:lpstr>
      <vt:lpstr>Wingdings</vt:lpstr>
      <vt:lpstr>Simple Light</vt:lpstr>
      <vt:lpstr>Get Cultured</vt:lpstr>
      <vt:lpstr>Elevator pitch</vt:lpstr>
      <vt:lpstr>Concept</vt:lpstr>
      <vt:lpstr>PowerPoint Presentation</vt:lpstr>
      <vt:lpstr>Process</vt:lpstr>
      <vt:lpstr>PowerPoint Presentation</vt:lpstr>
      <vt:lpstr>Demo</vt:lpstr>
      <vt:lpstr>Directions for Future Development</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 Cultured</dc:title>
  <cp:lastModifiedBy>Daniel Nelson</cp:lastModifiedBy>
  <cp:revision>31</cp:revision>
  <dcterms:modified xsi:type="dcterms:W3CDTF">2022-01-31T10:43:32Z</dcterms:modified>
</cp:coreProperties>
</file>